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5852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0974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6200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5852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0974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620000" y="216000"/>
            <a:ext cx="8100000" cy="4340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85760" cy="567000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Второй уровень структуры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Третий уровень структуры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Четвёртый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Пятый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5" marL="2592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Шестой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6" marL="3024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Седьмой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1584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Arial"/>
              </a:rPr>
              <a:t>&lt;дата/время&gt;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987000" y="516492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Arial"/>
              </a:rPr>
              <a:t>&lt;нижний колонтитул&gt;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E0DA490D-9D05-4FB4-B3BC-A884D884F675}" type="slidenum">
              <a:rPr b="0" lang="ru-RU" sz="1400" spc="-1" strike="noStrike">
                <a:latin typeface="Arial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Изрядно краткий курс биоинформатики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rcRect l="0" t="1533" r="0" b="6166"/>
          <a:stretch/>
        </p:blipFill>
        <p:spPr>
          <a:xfrm>
            <a:off x="2278440" y="1036440"/>
            <a:ext cx="6361560" cy="4633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Что есть биоинформатика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9" name=""/>
          <p:cNvSpPr txBox="1"/>
          <p:nvPr/>
        </p:nvSpPr>
        <p:spPr>
          <a:xfrm>
            <a:off x="1620000" y="1008000"/>
            <a:ext cx="8100000" cy="122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Комплекс методов и подходов к получению и изучению большого количества биологических данных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Немного философии — что есть наука?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0" name=""/>
          <p:cNvSpPr txBox="1"/>
          <p:nvPr/>
        </p:nvSpPr>
        <p:spPr>
          <a:xfrm>
            <a:off x="1800000" y="2376000"/>
            <a:ext cx="8100000" cy="27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53000"/>
          </a:bodyPr>
          <a:p>
            <a:pPr marL="216000" indent="-216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Наука есть система знаний о законах функционирования и развития объектов.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216000" indent="-216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Наука представляет собой знание, эмпирически проверяемое и подтверждаемое.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216000" indent="-216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Наука представляет собой систему непрерывно возрастающих и пополняющихся знаний. Это пополнение осуществляется при помощи наиболее совершенных методов.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216000" indent="-216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Наука обладает составом, в который входят предмет, теория и гипотеза, метод и факт, описание эмпирического материала.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Что есть биоинформатика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2" name=""/>
          <p:cNvSpPr txBox="1"/>
          <p:nvPr/>
        </p:nvSpPr>
        <p:spPr>
          <a:xfrm>
            <a:off x="1620000" y="1008000"/>
            <a:ext cx="6228000" cy="374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5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 (сравнение, выравнивание, поиск генов,  секвенирование, сборка и др.)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Оценка активности (экспрессии) генов, в том числе регуляция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Анализ клеточной организации, в том числе положения в клетке белков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Структурная биоинформатика (3D-структура белков, хроматина, в том числе моделирование in silico)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Системная биология, в том числе анализ взаимодействия множества белков между собой, с клеточными структурами и ДНК, регуляция, вплоть до симуляции работы целых клеток in silico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Веб-сервисы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4" name=""/>
          <p:cNvSpPr txBox="1"/>
          <p:nvPr/>
        </p:nvSpPr>
        <p:spPr>
          <a:xfrm>
            <a:off x="1620000" y="1008000"/>
            <a:ext cx="6228000" cy="374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Более 2396 на декабрь 2020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Базы данных последовательностей и структур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Отдельные программы — выравнивание, поиск доменов, реконструкция деревьев и очень многое другое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Среды вычислений — облачные сервисы или отдельные кластеры, на которых есть наиболее популярные инструменты и целые шаблонные пайплайны анализа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"/>
          <p:cNvSpPr txBox="1"/>
          <p:nvPr/>
        </p:nvSpPr>
        <p:spPr>
          <a:xfrm>
            <a:off x="0" y="0"/>
            <a:ext cx="51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Веб-сервисы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0" y="720000"/>
            <a:ext cx="3281760" cy="2004840"/>
          </a:xfrm>
          <a:prstGeom prst="rect">
            <a:avLst/>
          </a:prstGeom>
          <a:ln w="0">
            <a:noFill/>
          </a:ln>
        </p:spPr>
      </p:pic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0" y="3363120"/>
            <a:ext cx="3700440" cy="2306880"/>
          </a:xfrm>
          <a:prstGeom prst="rect">
            <a:avLst/>
          </a:prstGeom>
          <a:ln w="0"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rcRect l="2848" t="0" r="1773" b="0"/>
          <a:stretch/>
        </p:blipFill>
        <p:spPr>
          <a:xfrm>
            <a:off x="6192360" y="2592000"/>
            <a:ext cx="3887640" cy="3093120"/>
          </a:xfrm>
          <a:prstGeom prst="rect">
            <a:avLst/>
          </a:prstGeom>
          <a:ln w="0">
            <a:noFill/>
          </a:ln>
        </p:spPr>
      </p:pic>
      <p:pic>
        <p:nvPicPr>
          <p:cNvPr id="79" name="" descr=""/>
          <p:cNvPicPr/>
          <p:nvPr/>
        </p:nvPicPr>
        <p:blipFill>
          <a:blip r:embed="rId4"/>
          <a:stretch/>
        </p:blipFill>
        <p:spPr>
          <a:xfrm>
            <a:off x="5616000" y="23040"/>
            <a:ext cx="4464000" cy="2280960"/>
          </a:xfrm>
          <a:prstGeom prst="rect">
            <a:avLst/>
          </a:prstGeom>
          <a:ln w="0">
            <a:noFill/>
          </a:ln>
        </p:spPr>
      </p:pic>
      <p:pic>
        <p:nvPicPr>
          <p:cNvPr id="80" name="" descr=""/>
          <p:cNvPicPr/>
          <p:nvPr/>
        </p:nvPicPr>
        <p:blipFill>
          <a:blip r:embed="rId5"/>
          <a:stretch/>
        </p:blipFill>
        <p:spPr>
          <a:xfrm>
            <a:off x="1872000" y="1152000"/>
            <a:ext cx="4217760" cy="2160000"/>
          </a:xfrm>
          <a:prstGeom prst="rect">
            <a:avLst/>
          </a:prstGeom>
          <a:ln w="0">
            <a:noFill/>
          </a:ln>
        </p:spPr>
      </p:pic>
      <p:sp>
        <p:nvSpPr>
          <p:cNvPr id="81" name=""/>
          <p:cNvSpPr txBox="1"/>
          <p:nvPr/>
        </p:nvSpPr>
        <p:spPr>
          <a:xfrm>
            <a:off x="4969440" y="2725920"/>
            <a:ext cx="180720" cy="4273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82" name=""/>
          <p:cNvSpPr txBox="1"/>
          <p:nvPr/>
        </p:nvSpPr>
        <p:spPr>
          <a:xfrm>
            <a:off x="4969440" y="2725920"/>
            <a:ext cx="180720" cy="427320"/>
          </a:xfrm>
          <a:prstGeom prst="rect">
            <a:avLst/>
          </a:prstGeom>
          <a:noFill/>
          <a:ln w="0">
            <a:noFill/>
          </a:ln>
        </p:spPr>
      </p:sp>
      <p:pic>
        <p:nvPicPr>
          <p:cNvPr id="83" name="" descr=""/>
          <p:cNvPicPr/>
          <p:nvPr/>
        </p:nvPicPr>
        <p:blipFill>
          <a:blip r:embed="rId6"/>
          <a:stretch/>
        </p:blipFill>
        <p:spPr>
          <a:xfrm>
            <a:off x="3188880" y="3521160"/>
            <a:ext cx="3075120" cy="2148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"/>
          <p:cNvSpPr txBox="1"/>
          <p:nvPr/>
        </p:nvSpPr>
        <p:spPr>
          <a:xfrm>
            <a:off x="1404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Вкалывают роботы, счастлив человек?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rcRect l="0" t="0" r="47931" b="0"/>
          <a:stretch/>
        </p:blipFill>
        <p:spPr>
          <a:xfrm>
            <a:off x="3600000" y="741960"/>
            <a:ext cx="2978280" cy="4730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"/>
          <p:cNvSpPr txBox="1"/>
          <p:nvPr/>
        </p:nvSpPr>
        <p:spPr>
          <a:xfrm>
            <a:off x="990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Вкалывают роботы, счастлив человек?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1620000" y="1008000"/>
            <a:ext cx="495216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80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Хорошо поддается законвейрованию только крупные эксперименты и работы со схожими объектами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Если у вас не модельный объект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Если вы делаете что-то впервые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Если хотите глубоко вникнуть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Если нужен нестандартный анализ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Почти всегда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6572160" y="720000"/>
            <a:ext cx="3507840" cy="4373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"/>
          <p:cNvSpPr txBox="1"/>
          <p:nvPr/>
        </p:nvSpPr>
        <p:spPr>
          <a:xfrm>
            <a:off x="990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Вкалывают роботы, счастлив человек?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0" name=""/>
          <p:cNvSpPr txBox="1"/>
          <p:nvPr/>
        </p:nvSpPr>
        <p:spPr>
          <a:xfrm>
            <a:off x="1620000" y="1008000"/>
            <a:ext cx="7596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Однако почти всегда можно найти возможное решение вашей проблемы и какую-то программную реализацию — ведь не 2007 уже.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Но даже в таких случаях могут потребоваться элементарные навыки программирования и знания linux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"/>
          <p:cNvSpPr txBox="1"/>
          <p:nvPr/>
        </p:nvSpPr>
        <p:spPr>
          <a:xfrm>
            <a:off x="990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Вкалывают роботы, счастлив человек?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2" name=""/>
          <p:cNvSpPr txBox="1"/>
          <p:nvPr/>
        </p:nvSpPr>
        <p:spPr>
          <a:xfrm>
            <a:off x="1620000" y="1008000"/>
            <a:ext cx="7596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Лучший биоинформатик — пара из математика/программиста и биолога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Однако оба должны мочь немного двинуть свои области навстречу. Нельзя сказать математику - «Мне нужно найти гомологичные белки, делай».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Потому биолог в идеальном случае должен не только знать спектр программ в своей области, но и примерно понимать новшества, отличия, смысл параметров и алгоритм работы.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"/>
          <p:cNvSpPr txBox="1"/>
          <p:nvPr/>
        </p:nvSpPr>
        <p:spPr>
          <a:xfrm>
            <a:off x="36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Зачем Linux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4" name=""/>
          <p:cNvSpPr txBox="1"/>
          <p:nvPr/>
        </p:nvSpPr>
        <p:spPr>
          <a:xfrm>
            <a:off x="1620000" y="1008000"/>
            <a:ext cx="6012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Ядро Linux с базовыми утилитами проекта GNU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Большая часть программ биоинформатиков имеет открытый код и требует компиляции — основная причина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Linux используется на большинстве вычислительных машин, с которыми приходится иметь дело биоинформатикам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7704000" y="360"/>
            <a:ext cx="141264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"/>
          <p:cNvSpPr txBox="1"/>
          <p:nvPr/>
        </p:nvSpPr>
        <p:spPr>
          <a:xfrm>
            <a:off x="36000" y="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Зачем Linux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7" name=""/>
          <p:cNvSpPr txBox="1"/>
          <p:nvPr/>
        </p:nvSpPr>
        <p:spPr>
          <a:xfrm>
            <a:off x="1620000" y="1008000"/>
            <a:ext cx="486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85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Биоинформатика = много файлов. Попробуйте в windows слить из 100 файлов какую-то конкретную часть.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Математик в паре — лучше тоже научник, иначе далеко не уехать. Допустим он попросил вас сделать 100 ПЦР. И просьба часто повторяется. Ради мини-идеи. Вряд ли заставит воодушевится. А если с вашим знанием биологии ясно, что идея бред, но он просто не смог ее объяснить?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6552000" y="0"/>
            <a:ext cx="3531960" cy="4709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Структура курса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5" name="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20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Жутко краткая история биоинформатики. Ее задачи, области применения и введение в программирование и linux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Сравнение последовательностей, виды расстояния, весовые матрицы замен, алгоритмы выравнивания строк и первые функции на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Шаблоны в последовательностях, неточный поиск, модели Маркова и регулярный язык в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 и грамматика, автоматы и моделирование структур, парсинг в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История секвенирования, виды и области применения, первичный анализ. Контрольная.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Проблема сборки геномов, сложность алгоритмов и прикладное значение геномов, знакомство с Ugene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Задача картирования и его применение, введение в biopython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Математика и окно в прошлое — филогенетика, модели эволюции, подходы к реконструкции дерева и процедура построения. Дальнейшее погружение в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Связь экспрессии и секвенирования, варианты представления и важность нормализации. Введение в DESeq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Жизнь как система диффенциальных уравнений и биологические сети.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"/>
          <p:cNvSpPr txBox="1"/>
          <p:nvPr/>
        </p:nvSpPr>
        <p:spPr>
          <a:xfrm>
            <a:off x="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Исходный код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0" name=""/>
          <p:cNvSpPr txBox="1"/>
          <p:nvPr/>
        </p:nvSpPr>
        <p:spPr>
          <a:xfrm>
            <a:off x="1620000" y="1008000"/>
            <a:ext cx="4284000" cy="18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Код программы, написанный не машинным, двоичным, а вполне человеческим языком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Первый язык — Plankalkül - 1942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rcRect l="5364" t="0" r="6112" b="0"/>
          <a:stretch/>
        </p:blipFill>
        <p:spPr>
          <a:xfrm>
            <a:off x="5904000" y="0"/>
            <a:ext cx="4175640" cy="2764080"/>
          </a:xfrm>
          <a:prstGeom prst="rect">
            <a:avLst/>
          </a:prstGeom>
          <a:ln w="0">
            <a:noFill/>
          </a:ln>
        </p:spPr>
      </p:pic>
      <p:sp>
        <p:nvSpPr>
          <p:cNvPr id="102" name=""/>
          <p:cNvSpPr txBox="1"/>
          <p:nvPr/>
        </p:nvSpPr>
        <p:spPr>
          <a:xfrm>
            <a:off x="1634400" y="3116160"/>
            <a:ext cx="8301600" cy="18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Компиляция — процесс трансляции исходного кода в двоичный ассемблером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Первый компилятор — ПП-1 (как расшифровывается?) — 1954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"/>
          <p:cNvSpPr txBox="1"/>
          <p:nvPr/>
        </p:nvSpPr>
        <p:spPr>
          <a:xfrm>
            <a:off x="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Поколения языков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4" name=""/>
          <p:cNvSpPr txBox="1"/>
          <p:nvPr/>
        </p:nvSpPr>
        <p:spPr>
          <a:xfrm>
            <a:off x="1620000" y="1008000"/>
            <a:ext cx="4284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Машинный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Язык ассемблера (да, бывают разные)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Высокого уровня — fortran, c++, Java,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Сверхвысокого — скриптовые языки — bash, awk, perl, python?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Объектно-ориентированные — SQL, Haslell, TeX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6624000" y="0"/>
            <a:ext cx="3444840" cy="1954800"/>
          </a:xfrm>
          <a:prstGeom prst="rect">
            <a:avLst/>
          </a:prstGeom>
          <a:ln w="0">
            <a:noFill/>
          </a:ln>
        </p:spPr>
      </p:pic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5904000" y="2034000"/>
            <a:ext cx="3240000" cy="3643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"/>
          <p:cNvSpPr txBox="1"/>
          <p:nvPr/>
        </p:nvSpPr>
        <p:spPr>
          <a:xfrm>
            <a:off x="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 для биоинформатиков?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8" name=""/>
          <p:cNvSpPr txBox="1"/>
          <p:nvPr/>
        </p:nvSpPr>
        <p:spPr>
          <a:xfrm>
            <a:off x="1620000" y="1008000"/>
            <a:ext cx="4284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Perl? Может не надо...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5832000" y="-10800"/>
            <a:ext cx="4232880" cy="368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 для биоинформатиков?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1" name=""/>
          <p:cNvSpPr txBox="1"/>
          <p:nvPr/>
        </p:nvSpPr>
        <p:spPr>
          <a:xfrm>
            <a:off x="1512000" y="1008000"/>
            <a:ext cx="4284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Очень понятный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Много пишут скриптов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Много на русском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Много модулей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Интерпретируемый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 еще есть rosalind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2" name=""/>
          <p:cNvSpPr txBox="1"/>
          <p:nvPr/>
        </p:nvSpPr>
        <p:spPr>
          <a:xfrm>
            <a:off x="5580000" y="1008000"/>
            <a:ext cx="4284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Хорош для статистики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 красивых картинок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 часто используют для анализа экспрессии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 6-7 лет работы почти не пришлось писать на нем, ибо есть готовые примеры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синтаксис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4" name=""/>
          <p:cNvSpPr txBox="1"/>
          <p:nvPr/>
        </p:nvSpPr>
        <p:spPr>
          <a:xfrm>
            <a:off x="1512000" y="1008000"/>
            <a:ext cx="432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https://pythonworld.ru/samouchitel-python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инструкция 1-го уровня: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инструкция 2-го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 вот так не стоит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инст1: инст2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с переносом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5" name=""/>
          <p:cNvSpPr txBox="1"/>
          <p:nvPr/>
        </p:nvSpPr>
        <p:spPr>
          <a:xfrm>
            <a:off x="5760000" y="1800000"/>
            <a:ext cx="432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1+1 == 2: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print(«Правда что ли?»)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1+1 == 2: print(«ну иногда»)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( 2 &gt; 1 and 3 &lt; 4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and  6 == 3*2 ):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print(«бывает приходится»)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переменные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7" name=""/>
          <p:cNvSpPr txBox="1"/>
          <p:nvPr/>
        </p:nvSpPr>
        <p:spPr>
          <a:xfrm>
            <a:off x="1512000" y="1008000"/>
            <a:ext cx="432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a = set()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f = 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F = 1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a = [список белков]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,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Лучше </a:t>
            </a:r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prots = [список белков]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F != f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8" name=""/>
          <p:cNvSpPr txBox="1"/>
          <p:nvPr/>
        </p:nvSpPr>
        <p:spPr>
          <a:xfrm>
            <a:off x="5760000" y="1008000"/>
            <a:ext cx="432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Переменные — любые уникальные идентификаторы какого-то объекта в памяти. Не могут быть числами или существующими функциями, ключевыми словами python.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Должны начинаться с буквы или _, за которыми следуют буквы или числа. Переменные должны быть осмысленными, чтобы делать код читабельным.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Регистр переменной важен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переменные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0" name=""/>
          <p:cNvSpPr txBox="1"/>
          <p:nvPr/>
        </p:nvSpPr>
        <p:spPr>
          <a:xfrm>
            <a:off x="1512000" y="1008000"/>
            <a:ext cx="432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a = set()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f = 2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F = 1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f+F; 3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f+a; TypeError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1" name=""/>
          <p:cNvSpPr txBox="1"/>
          <p:nvPr/>
        </p:nvSpPr>
        <p:spPr>
          <a:xfrm>
            <a:off x="5760000" y="1008000"/>
            <a:ext cx="4320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проводить операции над двумя переменными ТОЛЬКО, если они имеют объект одного типа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типы данных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1680120" y="1053000"/>
            <a:ext cx="5231880" cy="4563000"/>
          </a:xfrm>
          <a:prstGeom prst="rect">
            <a:avLst/>
          </a:prstGeom>
          <a:ln w="0">
            <a:noFill/>
          </a:ln>
        </p:spPr>
      </p:pic>
      <p:sp>
        <p:nvSpPr>
          <p:cNvPr id="124" name=""/>
          <p:cNvSpPr txBox="1"/>
          <p:nvPr/>
        </p:nvSpPr>
        <p:spPr>
          <a:xfrm>
            <a:off x="6624000" y="1008000"/>
            <a:ext cx="3456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Неизменяемые — изменение приводит к созданию нового объекта в памяти. Числа, строки, логический тип (boolean) и кортежи (tuple)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Изменяемые - остальные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типы данных - прикол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6" name=""/>
          <p:cNvSpPr txBox="1"/>
          <p:nvPr/>
        </p:nvSpPr>
        <p:spPr>
          <a:xfrm>
            <a:off x="6480000" y="936000"/>
            <a:ext cx="3456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Переменные, ссылающиеся на изменяемый тип. Что будет?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Переменная </a:t>
            </a:r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z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содержит ссылку на объект переменной </a:t>
            </a:r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x</a:t>
            </a:r>
            <a:br/>
            <a:r>
              <a:rPr b="1" lang="ru-RU" sz="2400" spc="-1" strike="noStrike">
                <a:solidFill>
                  <a:srgbClr val="050505"/>
                </a:solidFill>
                <a:latin typeface="Times New Roman"/>
              </a:rPr>
              <a:t>Меняя одну, меняете обе.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7" name=""/>
          <p:cNvSpPr txBox="1"/>
          <p:nvPr/>
        </p:nvSpPr>
        <p:spPr>
          <a:xfrm>
            <a:off x="1800000" y="1008000"/>
            <a:ext cx="3456000" cy="43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1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x = [1, 5]; z = x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x[0] = 4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z = 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x, z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([4, 5], [4, 5])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1" lang="ru-RU" sz="2400" spc="-1" strike="noStrike">
                <a:solidFill>
                  <a:srgbClr val="050505"/>
                </a:solidFill>
                <a:latin typeface="Times New Roman"/>
              </a:rPr>
              <a:t>Создание копии изменяемого объекта проводят через функцию </a:t>
            </a:r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copy</a:t>
            </a:r>
            <a:r>
              <a:rPr b="1" lang="ru-RU" sz="2400" spc="-1" strike="noStrike">
                <a:solidFill>
                  <a:srgbClr val="050505"/>
                </a:solidFill>
                <a:latin typeface="Times New Roman"/>
              </a:rPr>
              <a:t> или вручную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i="1" lang="ru-RU" sz="2400" spc="-1" strike="noStrike">
                <a:solidFill>
                  <a:srgbClr val="050505"/>
                </a:solidFill>
                <a:latin typeface="Times New Roman"/>
              </a:rPr>
              <a:t>z = x.copy()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строки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9" name=""/>
          <p:cNvSpPr txBox="1"/>
          <p:nvPr/>
        </p:nvSpPr>
        <p:spPr>
          <a:xfrm>
            <a:off x="1728000" y="720000"/>
            <a:ext cx="3672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'str'; S = "str"; S = '''str'''; S = """str"""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str(125);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"125"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str({1, 2, 4}); «{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1, 2, 5}»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«125»+«125» = «125125»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«1»*3 = «111»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«125»[0]; «1»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«\t»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«\n»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0" name=""/>
          <p:cNvSpPr txBox="1"/>
          <p:nvPr/>
        </p:nvSpPr>
        <p:spPr>
          <a:xfrm>
            <a:off x="5472000" y="720000"/>
            <a:ext cx="3456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Хранение всего, что можно представить как строку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проводить операции умножения, сложения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Индексируемые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Символ табуляции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Символ переноса строки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Занятие 1: точная биология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7" name="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Немного о биологической сложности и статистике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Что такое биоинформатика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Задачи биоинформатики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Зачем биологам Linux и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типы контейнеров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2" name=""/>
          <p:cNvSpPr txBox="1"/>
          <p:nvPr/>
        </p:nvSpPr>
        <p:spPr>
          <a:xfrm>
            <a:off x="1728000" y="720000"/>
            <a:ext cx="2952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l = [1, 1, 5.2, «st», []]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l = []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{1, 1.2, «st»}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set()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set()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{} нельзя — будет пустой словарь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d = {1:«one», «one»:[]}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3" name=""/>
          <p:cNvSpPr txBox="1"/>
          <p:nvPr/>
        </p:nvSpPr>
        <p:spPr>
          <a:xfrm>
            <a:off x="5256000" y="720000"/>
            <a:ext cx="3672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1000"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Любые объекты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Только уникальные и хэшируемые объекты, не поддерживает индексирование и автоматом сортирует внутри себя объекты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Словари — принцип «ключ»:«объект»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Объект любой, хоть другой словарь, ключи уникальны и только число или строка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if-else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5" name=""/>
          <p:cNvSpPr txBox="1"/>
          <p:nvPr/>
        </p:nvSpPr>
        <p:spPr>
          <a:xfrm>
            <a:off x="1728000" y="720000"/>
            <a:ext cx="8352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 = 2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 = 4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a &gt; 2: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 += 5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elif b &lt; a: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 *= 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else a &lt; b: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циклы for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7" name=""/>
          <p:cNvSpPr txBox="1"/>
          <p:nvPr/>
        </p:nvSpPr>
        <p:spPr>
          <a:xfrm>
            <a:off x="1728000" y="720000"/>
            <a:ext cx="2952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for a in «hello, world»: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a == «l»: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print(«есть l»)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continue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a == «l»: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break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else: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print(a)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8" name=""/>
          <p:cNvSpPr txBox="1"/>
          <p:nvPr/>
        </p:nvSpPr>
        <p:spPr>
          <a:xfrm>
            <a:off x="5256000" y="720000"/>
            <a:ext cx="2952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For и for — разные вещи, регистр реально важен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Цикл for для обхода любых значений — строк, символов строки, значений списка и прочих итерируемых объектов.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циклы while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40" name=""/>
          <p:cNvSpPr txBox="1"/>
          <p:nvPr/>
        </p:nvSpPr>
        <p:spPr>
          <a:xfrm>
            <a:off x="1728000" y="720000"/>
            <a:ext cx="2952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 = 1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while a != 0: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print(a)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 **= 0.25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41" name=""/>
          <p:cNvSpPr txBox="1"/>
          <p:nvPr/>
        </p:nvSpPr>
        <p:spPr>
          <a:xfrm>
            <a:off x="5256000" y="720000"/>
            <a:ext cx="2952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0,25 и 0.25 — разные вещи, десятичные дроби записываются через точку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while для выполнения каких-либо действий пока условие истинно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43" name="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Допустим есть одна последовательность белка, что с ней можно сделать?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Проанализировать частоты аминокислот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Проверить на наличие частотных сдвигов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Проверить на наличие повторяющихся участков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Попробовать смоделировать 3D-структуру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" dur="indefinite" restart="never" nodeType="tmRoot">
          <p:childTnLst>
            <p:seq>
              <p:cTn id="42" dur="indefinite" nodeType="mainSeq">
                <p:childTnLst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45" name="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8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 если есть две последовательности?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Проверить наличие одинаковых участков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Сравнить частотные характеристики аминокислот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Выяснить расстояние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Произвести выравнивание двух последовательностей (значительно сложнее задача)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 выравниванию определить степень гомологии, возможно предсказать функцию одного белка по известной функции другого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9" dur="indefinite" restart="never" nodeType="tmRoot">
          <p:childTnLst>
            <p:seq>
              <p:cTn id="60" dur="indefinite" nodeType="mainSeq">
                <p:childTnLst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string metric/distance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47" name=""/>
              <p:cNvSpPr txBox="1"/>
              <p:nvPr/>
            </p:nvSpPr>
            <p:spPr>
              <a:xfrm>
                <a:off x="7655400" y="1296000"/>
                <a:ext cx="184860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number</m:t>
                        </m:r>
                        <m:r>
                          <m:t xml:space="preserve">of</m:t>
                        </m:r>
                        <m:r>
                          <m:t xml:space="preserve">matching</m:t>
                        </m:r>
                        <m:r>
                          <m:t xml:space="preserve">symbols</m:t>
                        </m:r>
                      </m:num>
                      <m:den>
                        <m:r>
                          <m:t xml:space="preserve">number</m:t>
                        </m:r>
                        <m:r>
                          <m:t xml:space="preserve">of</m:t>
                        </m:r>
                        <m:r>
                          <m:t xml:space="preserve">all</m:t>
                        </m:r>
                        <m:r>
                          <m:t xml:space="preserve">symbols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p:sp>
        <p:nvSpPr>
          <p:cNvPr id="148" name=""/>
          <p:cNvSpPr txBox="1"/>
          <p:nvPr/>
        </p:nvSpPr>
        <p:spPr>
          <a:xfrm>
            <a:off x="1620000" y="1368000"/>
            <a:ext cx="810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8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SMC (simple matching coefficient)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Коэффициент Шимкевича-Симпсона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Коэффициент Жаккара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Расстояние Хэмминга — число различных символов в двух строках одинаковой длины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Расстояние Дамерау-Левенштейна — число операций вставок/делеций, замен и трансверсий, для превращения одной строки в другую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Расстояние Левенштейна — то же, что выше, но без трансверсий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49" name=""/>
              <p:cNvSpPr txBox="1"/>
              <p:nvPr/>
            </p:nvSpPr>
            <p:spPr>
              <a:xfrm>
                <a:off x="7704000" y="1710000"/>
                <a:ext cx="854280" cy="3780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r>
                          <m:t xml:space="preserve">min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X</m:t>
                                </m:r>
                              </m:e>
                            </m:d>
                            <m:r>
                              <m:t xml:space="preserve">,</m:t>
                            </m:r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Y</m:t>
                                </m:r>
                              </m:e>
                            </m:d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150" name=""/>
              <p:cNvSpPr txBox="1"/>
              <p:nvPr/>
            </p:nvSpPr>
            <p:spPr>
              <a:xfrm>
                <a:off x="7761960" y="2127960"/>
                <a:ext cx="662040" cy="392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r>
                          <m:t xml:space="preserve">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∪</m:t>
                            </m:r>
                            <m:r>
                              <m:t xml:space="preserve">Y</m:t>
                            </m:r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SMC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52" name=""/>
              <p:cNvSpPr txBox="1"/>
              <p:nvPr/>
            </p:nvSpPr>
            <p:spPr>
              <a:xfrm>
                <a:off x="6336000" y="1008000"/>
                <a:ext cx="2775960" cy="806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00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</m:num>
                      <m:den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00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10</m:t>
                            </m:r>
                          </m:sub>
                        </m:sSub>
                      </m:den>
                    </m:f>
                  </m:oMath>
                </a14:m>
              </a:p>
            </p:txBody>
          </p:sp>
        </mc:Choice>
        <mc:Fallback/>
      </mc:AlternateContent>
      <p:sp>
        <p:nvSpPr>
          <p:cNvPr id="153" name=""/>
          <p:cNvSpPr txBox="1"/>
          <p:nvPr/>
        </p:nvSpPr>
        <p:spPr>
          <a:xfrm>
            <a:off x="1620000" y="1800000"/>
            <a:ext cx="8100000" cy="316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SMC (simple matching coefficient)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M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</a:rPr>
              <a:t>00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— число элементов, где A и B имеют значение 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коэффициент Жаккара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55" name=""/>
          <p:cNvSpPr txBox="1"/>
          <p:nvPr/>
        </p:nvSpPr>
        <p:spPr>
          <a:xfrm>
            <a:off x="1620000" y="2160000"/>
            <a:ext cx="8100000" cy="280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Схож с SMC, 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56" name=""/>
              <p:cNvSpPr txBox="1"/>
              <p:nvPr/>
            </p:nvSpPr>
            <p:spPr>
              <a:xfrm>
                <a:off x="4776120" y="1008000"/>
                <a:ext cx="1415880" cy="10022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∪</m:t>
                            </m:r>
                            <m:r>
                              <m:t xml:space="preserve">Y</m:t>
                            </m:r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157" name=""/>
              <p:cNvSpPr txBox="1"/>
              <p:nvPr/>
            </p:nvSpPr>
            <p:spPr>
              <a:xfrm>
                <a:off x="6665760" y="1003680"/>
                <a:ext cx="2075400" cy="806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</m:num>
                      <m:den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10</m:t>
                            </m:r>
                          </m:sub>
                        </m:sSub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1" dur="indefinite" restart="never" nodeType="tmRoot">
          <p:childTnLst>
            <p:seq>
              <p:cTn id="82" dur="indefinite" nodeType="mainSeq">
                <p:childTnLst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коэффициент Шимкевича-Симпсона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59" name=""/>
          <p:cNvSpPr txBox="1"/>
          <p:nvPr/>
        </p:nvSpPr>
        <p:spPr>
          <a:xfrm>
            <a:off x="1620000" y="2376000"/>
            <a:ext cx="8100000" cy="25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Схож с Жаккаром, 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60" name=""/>
              <p:cNvSpPr txBox="1"/>
              <p:nvPr/>
            </p:nvSpPr>
            <p:spPr>
              <a:xfrm>
                <a:off x="7275600" y="1152000"/>
                <a:ext cx="2444400" cy="10800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r>
                          <m:t xml:space="preserve">min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X</m:t>
                                </m:r>
                              </m:e>
                            </m:d>
                            <m:r>
                              <m:t xml:space="preserve">,</m:t>
                            </m:r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Y</m:t>
                                </m:r>
                              </m:e>
                            </m:d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точной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620000" y="1440000"/>
            <a:ext cx="8100000" cy="36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Точные науки — изучают количественно точные закономерности и используют строгие методы проверки гипотез, основанные на воспроизводимости и логике.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30-100*10</a:t>
            </a:r>
            <a:r>
              <a:rPr b="0" lang="ru-RU" sz="2400" spc="-1" strike="noStrike" baseline="33000">
                <a:solidFill>
                  <a:srgbClr val="050505"/>
                </a:solidFill>
                <a:latin typeface="Times New Roman"/>
              </a:rPr>
              <a:t>12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клеток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42*10</a:t>
            </a:r>
            <a:r>
              <a:rPr b="0" lang="ru-RU" sz="2400" spc="-1" strike="noStrike" baseline="33000">
                <a:solidFill>
                  <a:srgbClr val="050505"/>
                </a:solidFill>
                <a:latin typeface="Times New Roman"/>
              </a:rPr>
              <a:t>6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белков в клетке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280*10</a:t>
            </a:r>
            <a:r>
              <a:rPr b="0" lang="ru-RU" sz="2400" spc="-1" strike="noStrike" baseline="33000">
                <a:solidFill>
                  <a:srgbClr val="050505"/>
                </a:solidFill>
                <a:latin typeface="Times New Roman"/>
              </a:rPr>
              <a:t>12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протонов в коллайдере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расстояние Хэмминга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2" name=""/>
          <p:cNvSpPr txBox="1"/>
          <p:nvPr/>
        </p:nvSpPr>
        <p:spPr>
          <a:xfrm>
            <a:off x="1620000" y="2376000"/>
            <a:ext cx="8100000" cy="25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Схож с Жаккаром, 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Какая связь между водородными связями, двойной спиралью ДНК и расстоянием Хэмминга?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63" name=""/>
              <p:cNvSpPr txBox="1"/>
              <p:nvPr/>
            </p:nvSpPr>
            <p:spPr>
              <a:xfrm>
                <a:off x="6055920" y="1122840"/>
                <a:ext cx="3304080" cy="5331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</m:dPr>
                      <m:e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∖</m:t>
                            </m:r>
                            <m:r>
                              <m:t xml:space="preserve">Y</m:t>
                            </m:r>
                          </m:e>
                        </m:d>
                        <m:r>
                          <m:t xml:space="preserve">∪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Y</m:t>
                            </m:r>
                            <m:r>
                              <m:t xml:space="preserve">∖</m:t>
                            </m:r>
                            <m:r>
                              <m:t xml:space="preserve">X</m:t>
                            </m:r>
                          </m:e>
                        </m:d>
                      </m:e>
                    </m:d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расстояние Левенштейна и Дамерау-Левенштейна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5" name=""/>
          <p:cNvSpPr txBox="1"/>
          <p:nvPr/>
        </p:nvSpPr>
        <p:spPr>
          <a:xfrm>
            <a:off x="1620000" y="2376000"/>
            <a:ext cx="8100000" cy="259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Первое не учитывает возможность трансверсий.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7" dur="indefinite" restart="never" nodeType="tmRoot">
          <p:childTnLst>
            <p:seq>
              <p:cTn id="88" dur="indefinite" nodeType="mainSeq">
                <p:childTnLst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Расстояния в вероятностном пространстве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7" name=""/>
          <p:cNvSpPr txBox="1"/>
          <p:nvPr/>
        </p:nvSpPr>
        <p:spPr>
          <a:xfrm>
            <a:off x="1620000" y="1224000"/>
            <a:ext cx="8100000" cy="374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8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Многие метрики расстояния можно использовать с вероятностями или весами.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Какие из перечисленных нельзя?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 вычислять веса аминокислот?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Общие частоты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Позиционные частоты. Какая информация кроме последовательностей для вычисления будет нужна?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Аминокислоты группируются по свойствам и структуре в небольшое количество классов, внутри которых они могут быть достаточно свободно заменены. Что это нам дает?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7" dur="indefinite" restart="never" nodeType="tmRoot">
          <p:childTnLst>
            <p:seq>
              <p:cTn id="98" dur="indefinite" nodeType="mainSeq">
                <p:childTnLst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точной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1" name=""/>
          <p:cNvSpPr txBox="1"/>
          <p:nvPr/>
        </p:nvSpPr>
        <p:spPr>
          <a:xfrm>
            <a:off x="1620000" y="1440000"/>
            <a:ext cx="8100000" cy="36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Закономерности макроуровня - средняя температура по больнице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Любой организм абсолютно не гомогенный — предсказать точно все события нельзя. Но любой организм — хорошо отлаженная машина, а значит можно выводить закономерности, предполагая, что машина работает.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точной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3" name=""/>
          <p:cNvSpPr txBox="1"/>
          <p:nvPr/>
        </p:nvSpPr>
        <p:spPr>
          <a:xfrm>
            <a:off x="1620000" y="1440000"/>
            <a:ext cx="5940000" cy="36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Концепция черного ящика — Уильям Эшби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Черный ящик — клетка, на нее можно воздействовать, а затем наблюдать за изменением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Белый ящик — модель клетки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7616520" y="1008000"/>
            <a:ext cx="2319480" cy="179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истории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6" name=""/>
          <p:cNvSpPr txBox="1"/>
          <p:nvPr/>
        </p:nvSpPr>
        <p:spPr>
          <a:xfrm>
            <a:off x="1620000" y="1368000"/>
            <a:ext cx="522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7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Маргарет Окли Дэйхоф в 1965 опубликовала все известные (65) последовательности белков в виде книги. Также пионер в области выравнивания белков и молекулярной эволюции.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62 создала COMPROTEIN — первый ассемблер для сиквенсов белков по методу Эдмана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Роберт Холли в 65 «прочел» первую НК — тРНК длиной 77 нуклеотидов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7156080" y="2558520"/>
            <a:ext cx="2275920" cy="2913480"/>
          </a:xfrm>
          <a:prstGeom prst="rect">
            <a:avLst/>
          </a:prstGeom>
          <a:ln w="0">
            <a:noFill/>
          </a:ln>
        </p:spPr>
      </p:pic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6840000" y="1005120"/>
            <a:ext cx="2928240" cy="2306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истории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0" name=""/>
          <p:cNvSpPr txBox="1"/>
          <p:nvPr/>
        </p:nvSpPr>
        <p:spPr>
          <a:xfrm>
            <a:off x="1620000" y="1008000"/>
            <a:ext cx="6228000" cy="136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Полина Хогевег, в 1970 ввела термин «биоинформатика», определив его как изучение «информационных процессов в биотических системах»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8103240" y="72000"/>
            <a:ext cx="1904760" cy="2199960"/>
          </a:xfrm>
          <a:prstGeom prst="rect">
            <a:avLst/>
          </a:prstGeom>
          <a:ln w="0">
            <a:noFill/>
          </a:ln>
        </p:spPr>
      </p:pic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8556480" y="2271960"/>
            <a:ext cx="1523520" cy="3161880"/>
          </a:xfrm>
          <a:prstGeom prst="rect">
            <a:avLst/>
          </a:prstGeom>
          <a:ln w="0">
            <a:noFill/>
          </a:ln>
        </p:spPr>
      </p:pic>
      <p:sp>
        <p:nvSpPr>
          <p:cNvPr id="63" name=""/>
          <p:cNvSpPr txBox="1"/>
          <p:nvPr/>
        </p:nvSpPr>
        <p:spPr>
          <a:xfrm>
            <a:off x="1656000" y="2592000"/>
            <a:ext cx="4248000" cy="237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течение 70-х был разработан «метод Сенгера» для секвенирования ДНК, получена первая последовательность генома бактериофага φX174 длиной 5386 нуклеотидов.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4" name="" descr=""/>
          <p:cNvPicPr/>
          <p:nvPr/>
        </p:nvPicPr>
        <p:blipFill>
          <a:blip r:embed="rId3"/>
          <a:srcRect l="31670" t="34259" r="42868" b="17440"/>
          <a:stretch/>
        </p:blipFill>
        <p:spPr>
          <a:xfrm>
            <a:off x="5976000" y="2304360"/>
            <a:ext cx="2580480" cy="309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От истории и далее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6" name=""/>
          <p:cNvSpPr txBox="1"/>
          <p:nvPr/>
        </p:nvSpPr>
        <p:spPr>
          <a:xfrm>
            <a:off x="1620000" y="1008000"/>
            <a:ext cx="6228000" cy="136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80-х появились первые публичные базы данных. Итак у нас есть более 600 последовательностей ДНК суммарной длиной более 600 тыс., что с ними делать?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2448000" y="2561400"/>
            <a:ext cx="7609680" cy="3108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1488</TotalTime>
  <Application>LibreOffice/7.1.3.2$Linux_X86_64 LibreOffice_project/10$Build-2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2020-02-26T04:04:55Z</dcterms:created>
  <dc:creator/>
  <dc:description/>
  <dc:language>ru-RU</dc:language>
  <cp:lastModifiedBy>Алексей  Бойко</cp:lastModifiedBy>
  <dcterms:modified xsi:type="dcterms:W3CDTF">2021-09-21T04:40:52Z</dcterms:modified>
  <cp:revision>45</cp:revision>
  <dc:subject/>
  <dc:title>DNA</dc:title>
</cp:coreProperties>
</file>